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636" r:id="rId2"/>
    <p:sldId id="638" r:id="rId3"/>
    <p:sldId id="659" r:id="rId4"/>
    <p:sldId id="664" r:id="rId5"/>
    <p:sldId id="658" r:id="rId6"/>
    <p:sldId id="661" r:id="rId7"/>
    <p:sldId id="660" r:id="rId8"/>
    <p:sldId id="665" r:id="rId9"/>
    <p:sldId id="663" r:id="rId10"/>
    <p:sldId id="654" r:id="rId1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89"/>
    <p:restoredTop sz="94619"/>
  </p:normalViewPr>
  <p:slideViewPr>
    <p:cSldViewPr snapToGrid="0" snapToObjects="1">
      <p:cViewPr>
        <p:scale>
          <a:sx n="101" d="100"/>
          <a:sy n="101" d="100"/>
        </p:scale>
        <p:origin x="52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svg>
</file>

<file path=ppt/media/image21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0F04B-4F3A-A94F-8E8F-F40BD814916B}" type="datetimeFigureOut">
              <a:rPr lang="tr-TR" smtClean="0"/>
              <a:t>10.06.2020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067B8-0DB7-8F4B-B819-526318798AA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7602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F9EA3-6A70-0F4D-829B-C527444C4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770A3-2260-7840-8968-62D8D3CEF0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43346-B018-144B-8388-D76310932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E8AEF-4BFA-2F41-88DA-3AC5C492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82045-2C56-074F-A12B-68B976E7E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3786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493F-2F3F-CE4F-9233-A8C0D9B5C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C0ED3F-DCD4-C545-8458-FA1D2BC56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47ED7-A81C-624D-BAB8-F0D2301E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89018-A24E-874F-ADE8-08EFEF39F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CE668-1469-7843-9D95-665B7D48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04461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AC5B94-1978-EE42-BCF1-A61BD9CF4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DE2DC-39FA-6448-AB70-B538145D7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1D293-3BC8-B74A-A138-5ED319C2C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F5EF8-2283-5A44-B368-E27E4F279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854F7-85D3-4A40-B9FE-A39C308CA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5797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A74B7-B9D3-CB47-8C3F-30AE58E87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F5DD-9FA0-694E-A177-60F831237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3D732-0AEE-D748-B9BA-9D63CF4D8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BEC6E-8F5E-6D44-B81B-44FA0DF0D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3EF0F-2349-5A41-B72B-7CCA8C03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9082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89AD8-4954-0545-9CC0-3EB172D59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F9173-9AD0-2741-AD85-690A77B75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77B61-A030-6440-BFC6-D5B76B6BB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9C2E4-C3C5-B349-93B4-0C3D40C2F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0D653-1A82-694D-8C80-990482D79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257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158EB-1A95-DD4F-B957-3FC42224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7F3A5-5939-D74F-9E44-48A8CE3F5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36AB6-D824-A448-90A9-B24B5B6D3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2E745-35C3-C941-918D-2D99ECEFA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DA00A-1F9F-2848-A1FD-32567A2A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256E3-F3E3-9346-9246-44E3F15A7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6210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4A87-0295-D544-945F-1870F29E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F488E-7C54-3E43-A572-AECAEE8AB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20F06D-FF4E-B143-95E9-12DD0D64FB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B0488-3744-364D-9149-C772ACBAC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005BF-1BCF-D64D-9C7A-B6C53E6A1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6DA619-AB99-D247-B298-F9772FF5F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42EB2-4F51-0F4C-B60A-4F1F81A72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8FEAA4-EF15-144A-91F0-A7FE7C245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87418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DA7C7-1923-CE4A-9881-4B365248C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AD8D27-DFDA-AE4E-A324-B035CCE6D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35EC6B-B742-A04F-94CE-5BEB837D3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B9FB6-0832-B941-A5B5-465470946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8801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CD8B0E-CF94-D54B-8AD0-EF8A0C937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7436D9-44E3-684A-8175-D632556F0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05705-3935-D54A-9659-432899663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9610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3CE79-38EC-B443-BD39-7BEB21958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FFED8-FEFD-8743-9819-A41278B93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40D12-5A6C-F149-A79D-0783DBE00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17286-C905-4845-8C7F-D2B95E01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FA06F-CD69-C04B-9060-09A8F8AD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09285-E359-F946-B6B5-9925CA02B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64725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BAFA8-8F33-014A-B483-7C60D013A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C6F0F7-B179-AC4D-8A34-9791D47F43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C3ECB2-EF86-F440-98E0-1D9E7B483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E73210-952F-5A4D-B782-1D8BE1D5A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DCA0B-2B6D-B543-ACFE-8FC7FAE24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E6528-FE3F-0443-87EF-6F73476FF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6088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3DDAF-5304-F645-93CA-3FE50723C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3A25B-8D3A-4548-B36F-1DDA84FF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21CD2-9498-664B-95A4-039466F7CA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79B54-2950-1042-988D-8162422116D6}" type="datetimeFigureOut">
              <a:t>10.06.2020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AA283-7DC9-0641-BBFE-BD4EB87D5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A2B73-C749-BF47-862C-374B905FD6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DA74C-8799-3542-84ED-5F32E1A612D5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590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EC2/latest/UserGuide/ec2-lamp-amazon-linux-2.html" TargetMode="External"/><Relationship Id="rId2" Type="http://schemas.openxmlformats.org/officeDocument/2006/relationships/hyperlink" Target="https://docs.aws.amazon.com/AWSEC2/latest/UserGuide/ec2-tutorials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aws.amazon.com/AWSEC2/latest/UserGuide/hosting-wordpres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earchwindowsserver.techtarget.com/definition/Windows" TargetMode="External"/><Relationship Id="rId3" Type="http://schemas.openxmlformats.org/officeDocument/2006/relationships/hyperlink" Target="https://www.hostinger.com/tutorials/what-is-mysql" TargetMode="External"/><Relationship Id="rId7" Type="http://schemas.openxmlformats.org/officeDocument/2006/relationships/hyperlink" Target="https://whatis.techtarget.com/definition/Python" TargetMode="External"/><Relationship Id="rId2" Type="http://schemas.openxmlformats.org/officeDocument/2006/relationships/hyperlink" Target="https://www.hostinger.com/tutorials/what-is-apache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hatis.techtarget.com/definition/Perl" TargetMode="External"/><Relationship Id="rId5" Type="http://schemas.openxmlformats.org/officeDocument/2006/relationships/image" Target="../media/image15.tiff"/><Relationship Id="rId10" Type="http://schemas.openxmlformats.org/officeDocument/2006/relationships/image" Target="../media/image13.tiff"/><Relationship Id="rId4" Type="http://schemas.openxmlformats.org/officeDocument/2006/relationships/hyperlink" Target="https://www.hostinger.com/tutorials/best-php-framework" TargetMode="External"/><Relationship Id="rId9" Type="http://schemas.openxmlformats.org/officeDocument/2006/relationships/hyperlink" Target="https://searchoracle.techtarget.com/definition/Solari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15.tiff"/><Relationship Id="rId7" Type="http://schemas.openxmlformats.org/officeDocument/2006/relationships/image" Target="../media/image18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tiff"/><Relationship Id="rId7" Type="http://schemas.openxmlformats.org/officeDocument/2006/relationships/image" Target="../media/image18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4.tiff"/><Relationship Id="rId4" Type="http://schemas.openxmlformats.org/officeDocument/2006/relationships/image" Target="../media/image17.tiff"/><Relationship Id="rId9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2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FDB9E4D-BC70-2A4B-A0FF-6D9454957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93" t="13615" r="13370" b="8902"/>
          <a:stretch/>
        </p:blipFill>
        <p:spPr>
          <a:xfrm>
            <a:off x="8483683" y="2373028"/>
            <a:ext cx="2112193" cy="186373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6D10E17-9BB9-254F-A35D-593A35AE3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507" y="2114250"/>
            <a:ext cx="2260303" cy="212251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5A143CF-756C-294C-93AF-53FE4ED93AE2}"/>
              </a:ext>
            </a:extLst>
          </p:cNvPr>
          <p:cNvSpPr txBox="1"/>
          <p:nvPr/>
        </p:nvSpPr>
        <p:spPr>
          <a:xfrm>
            <a:off x="4551334" y="4236763"/>
            <a:ext cx="3208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b="1"/>
              <a:t>www.e-commerce...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EAF2CC-BD4F-2E46-9500-BEB280511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631" y="2114250"/>
            <a:ext cx="2872098" cy="227944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5BBD789-1BFE-C440-8486-8EFAF6992505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4482662" y="2847661"/>
            <a:ext cx="609640" cy="65568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3E9D7E0B-BDDF-D94F-911C-6BE9E4893ADE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7455085" y="2847661"/>
            <a:ext cx="609640" cy="65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728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>
            <a:extLst>
              <a:ext uri="{FF2B5EF4-FFF2-40B4-BE49-F238E27FC236}">
                <a16:creationId xmlns:a16="http://schemas.microsoft.com/office/drawing/2014/main" id="{8AE536C4-DBF8-2E4F-9879-F67DF1C93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tr-TR" altLang="tr-TR" sz="1000" b="1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Helvetica Neue" panose="02000503000000020004" pitchFamily="2" charset="0"/>
              </a:rPr>
            </a:br>
            <a:endParaRPr kumimoji="0" lang="tr-TR" altLang="tr-T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AEAD56-5E5E-EA4D-9F8B-2D97D5C58F51}"/>
              </a:ext>
            </a:extLst>
          </p:cNvPr>
          <p:cNvSpPr txBox="1"/>
          <p:nvPr/>
        </p:nvSpPr>
        <p:spPr>
          <a:xfrm>
            <a:off x="473528" y="947057"/>
            <a:ext cx="7321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https://docs.aws.amazon.com/AWSEC2/latest/UserGuide/ec2-tutorials.html</a:t>
            </a:r>
            <a:endParaRPr lang="en-T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8A305F-B42F-964E-BF76-05F98AB3EC5B}"/>
              </a:ext>
            </a:extLst>
          </p:cNvPr>
          <p:cNvSpPr txBox="1"/>
          <p:nvPr/>
        </p:nvSpPr>
        <p:spPr>
          <a:xfrm>
            <a:off x="1567542" y="1894113"/>
            <a:ext cx="8515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https://docs.aws.amazon.com/AWSEC2/latest/UserGuide/ec2-lamp-amazon-linux-2.html</a:t>
            </a:r>
            <a:endParaRPr lang="en-T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DB153E-4A90-3345-A43B-3A914B2E913D}"/>
              </a:ext>
            </a:extLst>
          </p:cNvPr>
          <p:cNvSpPr txBox="1"/>
          <p:nvPr/>
        </p:nvSpPr>
        <p:spPr>
          <a:xfrm>
            <a:off x="473528" y="423837"/>
            <a:ext cx="1433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800" dirty="0">
                <a:solidFill>
                  <a:srgbClr val="FF0000"/>
                </a:solidFill>
              </a:rPr>
              <a:t>Tutorials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9F68C2-01EE-004E-8597-0A2AED05463B}"/>
              </a:ext>
            </a:extLst>
          </p:cNvPr>
          <p:cNvSpPr txBox="1"/>
          <p:nvPr/>
        </p:nvSpPr>
        <p:spPr>
          <a:xfrm>
            <a:off x="1567542" y="1524781"/>
            <a:ext cx="414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 Install a LAMP Server (Amazon Linux 2)</a:t>
            </a:r>
            <a:endParaRPr lang="en-TR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5F1FFC-6758-2E4A-810F-EF33A3878571}"/>
              </a:ext>
            </a:extLst>
          </p:cNvPr>
          <p:cNvSpPr txBox="1"/>
          <p:nvPr/>
        </p:nvSpPr>
        <p:spPr>
          <a:xfrm>
            <a:off x="1567542" y="2675535"/>
            <a:ext cx="3712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Tutorial: Hosting a WordPress Blog</a:t>
            </a:r>
            <a:endParaRPr lang="en-TR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4E0807-9CD5-094E-A7D6-7F0F19F816BF}"/>
              </a:ext>
            </a:extLst>
          </p:cNvPr>
          <p:cNvSpPr txBox="1"/>
          <p:nvPr/>
        </p:nvSpPr>
        <p:spPr>
          <a:xfrm>
            <a:off x="1567542" y="3210501"/>
            <a:ext cx="7883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https://docs.aws.amazon.com/AWSEC2/latest/UserGuide/hosting-wordpress.html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1743847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28DE1BA-D2E9-F942-95A9-2308D6DDE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399" y="104750"/>
            <a:ext cx="1577993" cy="10428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A03548-9117-6F4C-8823-D5C98A461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608" y="104750"/>
            <a:ext cx="1857820" cy="12277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E81F41-8FBE-174D-B750-CF59EAF32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85" y="1484804"/>
            <a:ext cx="4661338" cy="233066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E2A5EE-72DA-8740-8D92-6D551137B086}"/>
              </a:ext>
            </a:extLst>
          </p:cNvPr>
          <p:cNvSpPr txBox="1"/>
          <p:nvPr/>
        </p:nvSpPr>
        <p:spPr>
          <a:xfrm>
            <a:off x="5211626" y="4104212"/>
            <a:ext cx="2258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dirty="0" err="1"/>
              <a:t>Static</a:t>
            </a:r>
            <a:r>
              <a:rPr lang="tr-TR" sz="2800" dirty="0"/>
              <a:t> </a:t>
            </a:r>
            <a:r>
              <a:rPr lang="tr-TR" sz="2800" dirty="0" err="1"/>
              <a:t>Website</a:t>
            </a:r>
            <a:endParaRPr lang="tr-TR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2A1189-1B4A-764F-AC61-38D6943EC4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860" y="1315172"/>
            <a:ext cx="4475070" cy="27890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F638E1-4EDA-6648-9FEE-8B24FCAFFD3F}"/>
              </a:ext>
            </a:extLst>
          </p:cNvPr>
          <p:cNvSpPr txBox="1"/>
          <p:nvPr/>
        </p:nvSpPr>
        <p:spPr>
          <a:xfrm>
            <a:off x="4980953" y="6081293"/>
            <a:ext cx="2719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Dynamic</a:t>
            </a:r>
            <a:r>
              <a:rPr lang="tr-TR" sz="2800" dirty="0"/>
              <a:t> </a:t>
            </a:r>
            <a:r>
              <a:rPr lang="tr-TR" sz="2800" dirty="0" err="1"/>
              <a:t>Website</a:t>
            </a:r>
            <a:endParaRPr lang="tr-TR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EBD4F7-D1A8-B14B-BBE8-EAE5FAC7A8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035895" y="5183386"/>
            <a:ext cx="609640" cy="65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53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0E2A5EE-72DA-8740-8D92-6D551137B086}"/>
              </a:ext>
            </a:extLst>
          </p:cNvPr>
          <p:cNvSpPr txBox="1"/>
          <p:nvPr/>
        </p:nvSpPr>
        <p:spPr>
          <a:xfrm>
            <a:off x="4274906" y="75852"/>
            <a:ext cx="3441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Dynamic</a:t>
            </a:r>
            <a:r>
              <a:rPr lang="tr-TR" sz="3600" dirty="0">
                <a:solidFill>
                  <a:schemeClr val="accent1"/>
                </a:solidFill>
              </a:rPr>
              <a:t> </a:t>
            </a:r>
            <a:r>
              <a:rPr lang="tr-TR" sz="3600" dirty="0" err="1">
                <a:solidFill>
                  <a:schemeClr val="accent1"/>
                </a:solidFill>
              </a:rPr>
              <a:t>Website</a:t>
            </a:r>
            <a:endParaRPr lang="tr-TR" sz="36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2FBF9D-B5F3-1F4F-BF60-7EC8658BD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874" y="866860"/>
            <a:ext cx="3109616" cy="18722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38593F-B6F2-8647-A50B-6DC8EFFC35E7}"/>
              </a:ext>
            </a:extLst>
          </p:cNvPr>
          <p:cNvSpPr txBox="1"/>
          <p:nvPr/>
        </p:nvSpPr>
        <p:spPr>
          <a:xfrm>
            <a:off x="3851231" y="3605687"/>
            <a:ext cx="211545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W</a:t>
            </a:r>
            <a:r>
              <a:rPr lang="en-TR" sz="3200" dirty="0"/>
              <a:t>eb 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DE1A4C-AF7B-5247-8567-A37D3557B210}"/>
              </a:ext>
            </a:extLst>
          </p:cNvPr>
          <p:cNvSpPr txBox="1"/>
          <p:nvPr/>
        </p:nvSpPr>
        <p:spPr>
          <a:xfrm>
            <a:off x="6617723" y="3601918"/>
            <a:ext cx="17388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>
            <a:defPPr>
              <a:defRPr lang="tr-TR"/>
            </a:defPPr>
            <a:lvl1pPr>
              <a:defRPr sz="3600"/>
            </a:lvl1pPr>
          </a:lstStyle>
          <a:p>
            <a:r>
              <a:rPr lang="en-TR" sz="3200" dirty="0">
                <a:solidFill>
                  <a:srgbClr val="FF0000"/>
                </a:solidFill>
              </a:rPr>
              <a:t>Database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F96C69-F71C-C249-B022-6C218FC1F6BA}"/>
              </a:ext>
            </a:extLst>
          </p:cNvPr>
          <p:cNvSpPr txBox="1"/>
          <p:nvPr/>
        </p:nvSpPr>
        <p:spPr>
          <a:xfrm>
            <a:off x="9142530" y="3620967"/>
            <a:ext cx="287215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tr-TR"/>
            </a:defPPr>
            <a:lvl1pPr>
              <a:defRPr sz="3600"/>
            </a:lvl1pPr>
          </a:lstStyle>
          <a:p>
            <a:r>
              <a:rPr lang="en-US" sz="3200" dirty="0" err="1"/>
              <a:t>Progr</a:t>
            </a:r>
            <a:r>
              <a:rPr lang="en-US" sz="3200" dirty="0"/>
              <a:t>. language</a:t>
            </a:r>
            <a:endParaRPr lang="en-TR" sz="3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34D565-576A-3049-A77E-9D5A2CFD49FE}"/>
              </a:ext>
            </a:extLst>
          </p:cNvPr>
          <p:cNvSpPr txBox="1"/>
          <p:nvPr/>
        </p:nvSpPr>
        <p:spPr>
          <a:xfrm>
            <a:off x="313646" y="3622845"/>
            <a:ext cx="312822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"/>
              </a:rPr>
              <a:t>Operating System</a:t>
            </a:r>
            <a:endParaRPr lang="en-TR" sz="32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A3E5E6B-7116-B041-B2A7-D24350EF430D}"/>
              </a:ext>
            </a:extLst>
          </p:cNvPr>
          <p:cNvCxnSpPr>
            <a:cxnSpLocks/>
          </p:cNvCxnSpPr>
          <p:nvPr/>
        </p:nvCxnSpPr>
        <p:spPr>
          <a:xfrm flipH="1">
            <a:off x="2764783" y="2759830"/>
            <a:ext cx="1510123" cy="757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625242-366E-3549-B2E8-86C7AE58C704}"/>
              </a:ext>
            </a:extLst>
          </p:cNvPr>
          <p:cNvCxnSpPr/>
          <p:nvPr/>
        </p:nvCxnSpPr>
        <p:spPr>
          <a:xfrm>
            <a:off x="4749800" y="2759830"/>
            <a:ext cx="0" cy="757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0FA303-3057-0A43-8F94-0BC8BCE9D9F2}"/>
              </a:ext>
            </a:extLst>
          </p:cNvPr>
          <p:cNvCxnSpPr/>
          <p:nvPr/>
        </p:nvCxnSpPr>
        <p:spPr>
          <a:xfrm>
            <a:off x="7243330" y="2763728"/>
            <a:ext cx="0" cy="757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B09EFEA-D5C9-0F46-9F71-93E3EF2A91D2}"/>
              </a:ext>
            </a:extLst>
          </p:cNvPr>
          <p:cNvCxnSpPr>
            <a:cxnSpLocks/>
          </p:cNvCxnSpPr>
          <p:nvPr/>
        </p:nvCxnSpPr>
        <p:spPr>
          <a:xfrm>
            <a:off x="7521490" y="2739085"/>
            <a:ext cx="1328596" cy="690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7D985C4-DBD9-5D43-84CE-4964C2AE1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502" y="5225976"/>
            <a:ext cx="2684625" cy="155617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C7B66-94FA-134E-993F-28EA92BFCB47}"/>
              </a:ext>
            </a:extLst>
          </p:cNvPr>
          <p:cNvSpPr txBox="1"/>
          <p:nvPr/>
        </p:nvSpPr>
        <p:spPr>
          <a:xfrm>
            <a:off x="5825518" y="4274956"/>
            <a:ext cx="992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V</a:t>
            </a:r>
            <a:r>
              <a:rPr lang="en-TR" sz="5400" dirty="0"/>
              <a:t>s.</a:t>
            </a:r>
          </a:p>
        </p:txBody>
      </p:sp>
    </p:spTree>
    <p:extLst>
      <p:ext uri="{BB962C8B-B14F-4D97-AF65-F5344CB8AC3E}">
        <p14:creationId xmlns:p14="http://schemas.microsoft.com/office/powerpoint/2010/main" val="66198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7C95880-E25B-2B4C-A4D5-728592DA67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1380071" y="2540643"/>
            <a:ext cx="2451461" cy="1776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E2A5EE-72DA-8740-8D92-6D551137B086}"/>
              </a:ext>
            </a:extLst>
          </p:cNvPr>
          <p:cNvSpPr txBox="1"/>
          <p:nvPr/>
        </p:nvSpPr>
        <p:spPr>
          <a:xfrm>
            <a:off x="986446" y="1894312"/>
            <a:ext cx="3441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Dynamic</a:t>
            </a:r>
            <a:r>
              <a:rPr lang="tr-TR" sz="3600" dirty="0">
                <a:solidFill>
                  <a:schemeClr val="accent1"/>
                </a:solidFill>
              </a:rPr>
              <a:t> </a:t>
            </a:r>
            <a:r>
              <a:rPr lang="tr-TR" sz="3600" dirty="0" err="1">
                <a:solidFill>
                  <a:schemeClr val="accent1"/>
                </a:solidFill>
              </a:rPr>
              <a:t>Website</a:t>
            </a:r>
            <a:endParaRPr lang="tr-TR" sz="3600" dirty="0">
              <a:solidFill>
                <a:schemeClr val="accent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E01343-AAF1-924C-BA89-19861EB34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037" y="2341399"/>
            <a:ext cx="4140324" cy="25804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0CC7D72-FA23-554C-BB05-3F66925E3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9903" y="4273499"/>
            <a:ext cx="868136" cy="868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C5ADC33-DAFE-324A-BF72-D1BF3E8CB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8039" y="4317357"/>
            <a:ext cx="871462" cy="87146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71EE9F5-5684-C847-94DF-265BB097B423}"/>
              </a:ext>
            </a:extLst>
          </p:cNvPr>
          <p:cNvCxnSpPr>
            <a:cxnSpLocks/>
          </p:cNvCxnSpPr>
          <p:nvPr/>
        </p:nvCxnSpPr>
        <p:spPr>
          <a:xfrm>
            <a:off x="3667367" y="3429000"/>
            <a:ext cx="48572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F86DE32-0BC4-7F45-B948-6BDE38DAB956}"/>
              </a:ext>
            </a:extLst>
          </p:cNvPr>
          <p:cNvSpPr/>
          <p:nvPr/>
        </p:nvSpPr>
        <p:spPr>
          <a:xfrm>
            <a:off x="6120883" y="2857063"/>
            <a:ext cx="2239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R" dirty="0"/>
              <a:t>dump database mysql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C47F2E-D07E-E94E-B58D-7CA5687D6F00}"/>
              </a:ext>
            </a:extLst>
          </p:cNvPr>
          <p:cNvSpPr txBox="1"/>
          <p:nvPr/>
        </p:nvSpPr>
        <p:spPr>
          <a:xfrm>
            <a:off x="2091247" y="1055387"/>
            <a:ext cx="17402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4000" dirty="0">
                <a:solidFill>
                  <a:srgbClr val="FF0000"/>
                </a:solidFill>
              </a:rPr>
              <a:t>Stage-1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00816F-E5EF-DA41-AE52-6B569ECB03A8}"/>
              </a:ext>
            </a:extLst>
          </p:cNvPr>
          <p:cNvSpPr txBox="1"/>
          <p:nvPr/>
        </p:nvSpPr>
        <p:spPr>
          <a:xfrm>
            <a:off x="6569461" y="2099570"/>
            <a:ext cx="17402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4000" dirty="0">
                <a:solidFill>
                  <a:srgbClr val="FF0000"/>
                </a:solidFill>
              </a:rPr>
              <a:t>Stage-2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2C8A53-F021-794A-A0E8-CF047335077C}"/>
              </a:ext>
            </a:extLst>
          </p:cNvPr>
          <p:cNvSpPr/>
          <p:nvPr/>
        </p:nvSpPr>
        <p:spPr>
          <a:xfrm>
            <a:off x="4568308" y="30290"/>
            <a:ext cx="31051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00B050"/>
                </a:solidFill>
                <a:latin typeface="arial" panose="020B0604020202020204" pitchFamily="34" charset="0"/>
              </a:rPr>
              <a:t>Scenario</a:t>
            </a:r>
            <a:endParaRPr lang="en-TR" sz="4800" b="1" dirty="0">
              <a:solidFill>
                <a:srgbClr val="00B05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3A7CB8-9D68-2A48-A686-3458264ED778}"/>
              </a:ext>
            </a:extLst>
          </p:cNvPr>
          <p:cNvSpPr txBox="1"/>
          <p:nvPr/>
        </p:nvSpPr>
        <p:spPr>
          <a:xfrm>
            <a:off x="2584349" y="3144530"/>
            <a:ext cx="886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3600" dirty="0"/>
              <a:t>EC2</a:t>
            </a:r>
          </a:p>
        </p:txBody>
      </p:sp>
    </p:spTree>
    <p:extLst>
      <p:ext uri="{BB962C8B-B14F-4D97-AF65-F5344CB8AC3E}">
        <p14:creationId xmlns:p14="http://schemas.microsoft.com/office/powerpoint/2010/main" val="3691898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7D9B8E0-EDCC-F04F-8F27-314679989D77}"/>
              </a:ext>
            </a:extLst>
          </p:cNvPr>
          <p:cNvSpPr/>
          <p:nvPr/>
        </p:nvSpPr>
        <p:spPr>
          <a:xfrm>
            <a:off x="439367" y="4413063"/>
            <a:ext cx="1156062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H"/>
              </a:rPr>
              <a:t>LAMP stands for </a:t>
            </a:r>
            <a:r>
              <a:rPr lang="en-US" sz="2800" dirty="0">
                <a:solidFill>
                  <a:srgbClr val="FF0000"/>
                </a:solidFill>
                <a:latin typeface="H"/>
              </a:rPr>
              <a:t>L</a:t>
            </a:r>
            <a:r>
              <a:rPr lang="en-US" sz="2800" dirty="0">
                <a:latin typeface="H"/>
              </a:rPr>
              <a:t>inux, </a:t>
            </a:r>
            <a:r>
              <a:rPr lang="en-US" sz="2800" dirty="0">
                <a:solidFill>
                  <a:srgbClr val="FF0000"/>
                </a:solidFill>
                <a:latin typeface="H"/>
              </a:rPr>
              <a:t>A</a:t>
            </a:r>
            <a:r>
              <a:rPr lang="en-US" sz="2800" dirty="0">
                <a:latin typeface="H"/>
              </a:rPr>
              <a:t>pache, </a:t>
            </a:r>
            <a:r>
              <a:rPr lang="en-US" sz="2800" dirty="0">
                <a:solidFill>
                  <a:srgbClr val="FF0000"/>
                </a:solidFill>
                <a:latin typeface="H"/>
              </a:rPr>
              <a:t>M</a:t>
            </a:r>
            <a:r>
              <a:rPr lang="en-US" sz="2800" dirty="0">
                <a:latin typeface="H"/>
              </a:rPr>
              <a:t>ySQL, and </a:t>
            </a:r>
            <a:r>
              <a:rPr lang="en-US" sz="2800" dirty="0">
                <a:solidFill>
                  <a:srgbClr val="FF0000"/>
                </a:solidFill>
                <a:latin typeface="H"/>
              </a:rPr>
              <a:t>P</a:t>
            </a:r>
            <a:r>
              <a:rPr lang="en-US" sz="2800" dirty="0">
                <a:latin typeface="H"/>
              </a:rPr>
              <a:t>HP. LAMP is an open source Web development platform Linux is the operating system with </a:t>
            </a:r>
            <a:r>
              <a:rPr lang="en-US" sz="2800" b="1" dirty="0">
                <a:solidFill>
                  <a:srgbClr val="6747C7"/>
                </a:solidFill>
                <a:latin typeface="H"/>
                <a:hlinkClick r:id="rId2"/>
              </a:rPr>
              <a:t>Apache</a:t>
            </a:r>
            <a:r>
              <a:rPr lang="en-US" sz="2800" dirty="0">
                <a:latin typeface="H"/>
              </a:rPr>
              <a:t> web server and </a:t>
            </a:r>
            <a:r>
              <a:rPr lang="en-US" sz="2800" b="1" dirty="0">
                <a:solidFill>
                  <a:srgbClr val="6747C7"/>
                </a:solidFill>
                <a:latin typeface="H"/>
                <a:hlinkClick r:id="rId3"/>
              </a:rPr>
              <a:t>MySQL</a:t>
            </a:r>
            <a:r>
              <a:rPr lang="en-US" sz="2800" dirty="0">
                <a:latin typeface="H"/>
              </a:rPr>
              <a:t> Database that uses </a:t>
            </a:r>
            <a:r>
              <a:rPr lang="en-US" sz="2800" b="1" dirty="0">
                <a:solidFill>
                  <a:srgbClr val="6747C7"/>
                </a:solidFill>
                <a:latin typeface="H"/>
                <a:hlinkClick r:id="rId4"/>
              </a:rPr>
              <a:t>PHP</a:t>
            </a:r>
            <a:r>
              <a:rPr lang="en-US" sz="2800" b="1" dirty="0">
                <a:solidFill>
                  <a:srgbClr val="6747C7"/>
                </a:solidFill>
                <a:latin typeface="H"/>
              </a:rPr>
              <a:t> </a:t>
            </a:r>
            <a:r>
              <a:rPr lang="en-US" sz="2800" dirty="0">
                <a:latin typeface="H"/>
              </a:rPr>
              <a:t>to process dynamic website content.</a:t>
            </a:r>
            <a:endParaRPr lang="en-TR" sz="2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9593EE4-19E9-7E43-8B6B-86943A908B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2450" y="1490000"/>
            <a:ext cx="8067950" cy="29230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655592-8527-4C46-AC7E-28BD507944C4}"/>
              </a:ext>
            </a:extLst>
          </p:cNvPr>
          <p:cNvSpPr txBox="1"/>
          <p:nvPr/>
        </p:nvSpPr>
        <p:spPr>
          <a:xfrm>
            <a:off x="273117" y="5926329"/>
            <a:ext cx="11261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747C7"/>
                </a:solidFill>
                <a:latin typeface="H"/>
              </a:rPr>
              <a:t> </a:t>
            </a:r>
            <a:r>
              <a:rPr lang="en-US" dirty="0">
                <a:solidFill>
                  <a:srgbClr val="6C6C6C"/>
                </a:solidFill>
                <a:latin typeface="Arial" panose="020B0604020202020204" pitchFamily="34" charset="0"/>
              </a:rPr>
              <a:t>Sometimes </a:t>
            </a:r>
            <a:r>
              <a:rPr lang="en-US" u="sng" dirty="0">
                <a:solidFill>
                  <a:srgbClr val="00B3AC"/>
                </a:solidFill>
                <a:latin typeface="Arial" panose="020B0604020202020204" pitchFamily="34" charset="0"/>
                <a:hlinkClick r:id="rId6"/>
              </a:rPr>
              <a:t>Perl</a:t>
            </a:r>
            <a:r>
              <a:rPr lang="en-US" dirty="0">
                <a:solidFill>
                  <a:srgbClr val="6C6C6C"/>
                </a:solidFill>
                <a:latin typeface="Arial" panose="020B0604020202020204" pitchFamily="34" charset="0"/>
              </a:rPr>
              <a:t> or </a:t>
            </a:r>
            <a:r>
              <a:rPr lang="en-US" u="sng" dirty="0">
                <a:solidFill>
                  <a:srgbClr val="00B3AC"/>
                </a:solidFill>
                <a:latin typeface="Arial" panose="020B0604020202020204" pitchFamily="34" charset="0"/>
                <a:hlinkClick r:id="rId7"/>
              </a:rPr>
              <a:t>Python</a:t>
            </a:r>
            <a:r>
              <a:rPr lang="en-US" dirty="0">
                <a:solidFill>
                  <a:srgbClr val="6C6C6C"/>
                </a:solidFill>
                <a:latin typeface="Arial" panose="020B0604020202020204" pitchFamily="34" charset="0"/>
              </a:rPr>
              <a:t> is used instead of PHP</a:t>
            </a:r>
            <a:r>
              <a:rPr lang="en-US" b="1" dirty="0">
                <a:solidFill>
                  <a:srgbClr val="6747C7"/>
                </a:solidFill>
                <a:latin typeface="H"/>
              </a:rPr>
              <a:t>, and </a:t>
            </a:r>
            <a:r>
              <a:rPr lang="en-US" dirty="0"/>
              <a:t>Developers that use these tools with a </a:t>
            </a:r>
            <a:r>
              <a:rPr lang="en-US" u="sng" dirty="0">
                <a:hlinkClick r:id="rId8"/>
              </a:rPr>
              <a:t>Windows</a:t>
            </a:r>
            <a:r>
              <a:rPr lang="en-US" dirty="0"/>
              <a:t> operating system instead of Linux are said to be using </a:t>
            </a:r>
            <a:r>
              <a:rPr lang="en-US" i="1" dirty="0"/>
              <a:t>WAMP</a:t>
            </a:r>
            <a:r>
              <a:rPr lang="en-US" dirty="0"/>
              <a:t>; with a Macintosh system, MAMP; and with a </a:t>
            </a:r>
            <a:r>
              <a:rPr lang="en-US" u="sng" dirty="0">
                <a:hlinkClick r:id="rId9"/>
              </a:rPr>
              <a:t>Solaris</a:t>
            </a:r>
            <a:r>
              <a:rPr lang="en-US" dirty="0"/>
              <a:t> system, SAMP.</a:t>
            </a:r>
            <a:r>
              <a:rPr lang="en-US" b="1" dirty="0">
                <a:solidFill>
                  <a:srgbClr val="6747C7"/>
                </a:solidFill>
                <a:latin typeface="H"/>
              </a:rPr>
              <a:t> </a:t>
            </a:r>
            <a:endParaRPr lang="en-T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49A0EF-AD86-2349-BCA7-53CF1BCCE0F4}"/>
              </a:ext>
            </a:extLst>
          </p:cNvPr>
          <p:cNvSpPr txBox="1"/>
          <p:nvPr/>
        </p:nvSpPr>
        <p:spPr>
          <a:xfrm>
            <a:off x="3654230" y="951073"/>
            <a:ext cx="211545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W</a:t>
            </a:r>
            <a:r>
              <a:rPr lang="en-TR" sz="3200" dirty="0"/>
              <a:t>eb 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F3EA99-7E64-F940-8FC1-9B44EBBCC9E8}"/>
              </a:ext>
            </a:extLst>
          </p:cNvPr>
          <p:cNvSpPr txBox="1"/>
          <p:nvPr/>
        </p:nvSpPr>
        <p:spPr>
          <a:xfrm>
            <a:off x="6766956" y="915843"/>
            <a:ext cx="17388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>
            <a:defPPr>
              <a:defRPr lang="tr-TR"/>
            </a:defPPr>
            <a:lvl1pPr>
              <a:defRPr sz="3600"/>
            </a:lvl1pPr>
          </a:lstStyle>
          <a:p>
            <a:r>
              <a:rPr lang="en-TR" sz="3200" dirty="0"/>
              <a:t>Database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37CB6C-A4B9-444F-8925-5E272317CDFB}"/>
              </a:ext>
            </a:extLst>
          </p:cNvPr>
          <p:cNvSpPr txBox="1"/>
          <p:nvPr/>
        </p:nvSpPr>
        <p:spPr>
          <a:xfrm>
            <a:off x="9127842" y="885821"/>
            <a:ext cx="287215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tr-TR"/>
            </a:defPPr>
            <a:lvl1pPr>
              <a:defRPr sz="3600"/>
            </a:lvl1pPr>
          </a:lstStyle>
          <a:p>
            <a:r>
              <a:rPr lang="en-US" sz="3200" dirty="0" err="1"/>
              <a:t>Progr</a:t>
            </a:r>
            <a:r>
              <a:rPr lang="en-US" sz="3200" dirty="0"/>
              <a:t>. language</a:t>
            </a:r>
            <a:endParaRPr lang="en-TR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74FEB-6711-FD4B-A9CE-35B806418AFF}"/>
              </a:ext>
            </a:extLst>
          </p:cNvPr>
          <p:cNvSpPr txBox="1"/>
          <p:nvPr/>
        </p:nvSpPr>
        <p:spPr>
          <a:xfrm>
            <a:off x="192005" y="915844"/>
            <a:ext cx="312822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"/>
              </a:rPr>
              <a:t>Operating System</a:t>
            </a:r>
            <a:endParaRPr lang="en-TR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9700AC-410A-D34A-BE1B-8A48A074E8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4250" y="824339"/>
            <a:ext cx="868136" cy="86813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FE6E80F-1976-6545-9F96-4B759A5B1A23}"/>
              </a:ext>
            </a:extLst>
          </p:cNvPr>
          <p:cNvSpPr/>
          <p:nvPr/>
        </p:nvSpPr>
        <p:spPr>
          <a:xfrm>
            <a:off x="2517348" y="60419"/>
            <a:ext cx="82007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R" sz="3600" b="1" dirty="0">
                <a:solidFill>
                  <a:schemeClr val="accent1"/>
                </a:solidFill>
              </a:rPr>
              <a:t>Stage-1- Setup Wordpress with Database </a:t>
            </a:r>
          </a:p>
        </p:txBody>
      </p:sp>
    </p:spTree>
    <p:extLst>
      <p:ext uri="{BB962C8B-B14F-4D97-AF65-F5344CB8AC3E}">
        <p14:creationId xmlns:p14="http://schemas.microsoft.com/office/powerpoint/2010/main" val="3041832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9593EE4-19E9-7E43-8B6B-86943A908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517" b="-1"/>
          <a:stretch/>
        </p:blipFill>
        <p:spPr>
          <a:xfrm>
            <a:off x="620096" y="1304408"/>
            <a:ext cx="8995050" cy="33084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A2044D-1987-1744-95ED-219B312C6A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0" t="23863" r="61115" b="33177"/>
          <a:stretch/>
        </p:blipFill>
        <p:spPr>
          <a:xfrm>
            <a:off x="907182" y="4909271"/>
            <a:ext cx="729911" cy="654697"/>
          </a:xfrm>
          <a:prstGeom prst="rect">
            <a:avLst/>
          </a:prstGeom>
          <a:scene3d>
            <a:camera prst="perspectiveLeft"/>
            <a:lightRig rig="threePt" dir="t"/>
          </a:scene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CAA5C4-B442-1142-8796-7CBB74E8B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0" t="23863" r="61115" b="33177"/>
          <a:stretch/>
        </p:blipFill>
        <p:spPr>
          <a:xfrm>
            <a:off x="3431681" y="4870004"/>
            <a:ext cx="729911" cy="654697"/>
          </a:xfrm>
          <a:prstGeom prst="rect">
            <a:avLst/>
          </a:prstGeom>
          <a:scene3d>
            <a:camera prst="perspectiveLeft"/>
            <a:lightRig rig="threePt" dir="t"/>
          </a:scene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964C99-EBFE-6F47-B819-25D1FC6C83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0" t="23863" r="61115" b="33177"/>
          <a:stretch/>
        </p:blipFill>
        <p:spPr>
          <a:xfrm>
            <a:off x="3468480" y="1497564"/>
            <a:ext cx="729911" cy="654697"/>
          </a:xfrm>
          <a:prstGeom prst="rect">
            <a:avLst/>
          </a:prstGeom>
          <a:scene3d>
            <a:camera prst="perspectiveLeft"/>
            <a:lightRig rig="threePt" dir="t"/>
          </a:scene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D86391-26AE-6948-B36C-E8D11477B06A}"/>
              </a:ext>
            </a:extLst>
          </p:cNvPr>
          <p:cNvSpPr txBox="1"/>
          <p:nvPr/>
        </p:nvSpPr>
        <p:spPr>
          <a:xfrm>
            <a:off x="78371" y="4404277"/>
            <a:ext cx="2723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400" b="1" dirty="0"/>
              <a:t>EC2 Amazon Linux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D5A32-5F42-8E4C-8CD5-7B859B518908}"/>
              </a:ext>
            </a:extLst>
          </p:cNvPr>
          <p:cNvSpPr txBox="1"/>
          <p:nvPr/>
        </p:nvSpPr>
        <p:spPr>
          <a:xfrm>
            <a:off x="3075671" y="4410096"/>
            <a:ext cx="144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</a:t>
            </a:r>
            <a:r>
              <a:rPr lang="en-TR" sz="2400" b="1" dirty="0"/>
              <a:t>ser Data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E3E3072-CB15-7048-8B43-797B29AE6E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0" t="23863" r="61115" b="33177"/>
          <a:stretch/>
        </p:blipFill>
        <p:spPr>
          <a:xfrm>
            <a:off x="7841965" y="4863273"/>
            <a:ext cx="729911" cy="654697"/>
          </a:xfrm>
          <a:prstGeom prst="rect">
            <a:avLst/>
          </a:prstGeom>
          <a:scene3d>
            <a:camera prst="perspectiveLeft"/>
            <a:lightRig rig="threePt" dir="t"/>
          </a:scene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76EA90-3AE4-3B46-B9C7-4E4D9698474C}"/>
              </a:ext>
            </a:extLst>
          </p:cNvPr>
          <p:cNvSpPr txBox="1"/>
          <p:nvPr/>
        </p:nvSpPr>
        <p:spPr>
          <a:xfrm>
            <a:off x="7485953" y="4353152"/>
            <a:ext cx="144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</a:t>
            </a:r>
            <a:r>
              <a:rPr lang="en-TR" sz="2400" b="1" dirty="0"/>
              <a:t>ser 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209547-B8F0-B246-B397-AFF335F7F9B6}"/>
              </a:ext>
            </a:extLst>
          </p:cNvPr>
          <p:cNvSpPr txBox="1"/>
          <p:nvPr/>
        </p:nvSpPr>
        <p:spPr>
          <a:xfrm>
            <a:off x="10257718" y="4404277"/>
            <a:ext cx="144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</a:t>
            </a:r>
            <a:r>
              <a:rPr lang="en-TR" sz="2400" b="1" dirty="0"/>
              <a:t>ser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9536C4-7403-9643-99DD-EA625884BF00}"/>
              </a:ext>
            </a:extLst>
          </p:cNvPr>
          <p:cNvSpPr txBox="1"/>
          <p:nvPr/>
        </p:nvSpPr>
        <p:spPr>
          <a:xfrm>
            <a:off x="3007189" y="5739832"/>
            <a:ext cx="1578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TR" dirty="0"/>
              <a:t>nstalled-ready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EC626F-741D-DA47-B86B-5C13404E3DB9}"/>
              </a:ext>
            </a:extLst>
          </p:cNvPr>
          <p:cNvSpPr txBox="1"/>
          <p:nvPr/>
        </p:nvSpPr>
        <p:spPr>
          <a:xfrm>
            <a:off x="7382368" y="5734013"/>
            <a:ext cx="1578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TR" dirty="0"/>
              <a:t>nstalled-ready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0D30B4-F017-BB4C-AEBB-800F892A3B62}"/>
              </a:ext>
            </a:extLst>
          </p:cNvPr>
          <p:cNvSpPr txBox="1"/>
          <p:nvPr/>
        </p:nvSpPr>
        <p:spPr>
          <a:xfrm>
            <a:off x="5469973" y="4682622"/>
            <a:ext cx="5774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6600" b="1" dirty="0"/>
              <a:t>?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EFFCA8F-2DF7-6F44-B783-980D6B1DB7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10" t="23863" r="61115" b="33177"/>
          <a:stretch/>
        </p:blipFill>
        <p:spPr>
          <a:xfrm>
            <a:off x="10523418" y="4871761"/>
            <a:ext cx="729911" cy="654697"/>
          </a:xfrm>
          <a:prstGeom prst="rect">
            <a:avLst/>
          </a:prstGeom>
          <a:scene3d>
            <a:camera prst="perspectiveLeft"/>
            <a:lightRig rig="threePt" dir="t"/>
          </a:scene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DF21C3E-418C-3F46-B171-F4F8006BAD5D}"/>
              </a:ext>
            </a:extLst>
          </p:cNvPr>
          <p:cNvSpPr txBox="1"/>
          <p:nvPr/>
        </p:nvSpPr>
        <p:spPr>
          <a:xfrm>
            <a:off x="10223284" y="5718086"/>
            <a:ext cx="1578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TR" dirty="0"/>
              <a:t>nstalled-ready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3984EF9-5CC9-7B42-8E57-56E79C5EF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9646" y="2319576"/>
            <a:ext cx="2230764" cy="18442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B2A735B-EBC0-BD47-A14A-97FEA82C876C}"/>
              </a:ext>
            </a:extLst>
          </p:cNvPr>
          <p:cNvSpPr txBox="1"/>
          <p:nvPr/>
        </p:nvSpPr>
        <p:spPr>
          <a:xfrm>
            <a:off x="833745" y="5790618"/>
            <a:ext cx="757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Ready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BD68EC-B6C7-E64F-A18A-7A02DACDB003}"/>
              </a:ext>
            </a:extLst>
          </p:cNvPr>
          <p:cNvSpPr txBox="1"/>
          <p:nvPr/>
        </p:nvSpPr>
        <p:spPr>
          <a:xfrm>
            <a:off x="3372145" y="2152261"/>
            <a:ext cx="1578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TR" dirty="0"/>
              <a:t>nstalled-ready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BCF173-56B0-6746-AE73-255FA69AB2B6}"/>
              </a:ext>
            </a:extLst>
          </p:cNvPr>
          <p:cNvSpPr txBox="1"/>
          <p:nvPr/>
        </p:nvSpPr>
        <p:spPr>
          <a:xfrm>
            <a:off x="3431681" y="1013611"/>
            <a:ext cx="144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</a:t>
            </a:r>
            <a:r>
              <a:rPr lang="en-TR" sz="2400" b="1" dirty="0"/>
              <a:t>ser Data</a:t>
            </a:r>
          </a:p>
        </p:txBody>
      </p:sp>
    </p:spTree>
    <p:extLst>
      <p:ext uri="{BB962C8B-B14F-4D97-AF65-F5344CB8AC3E}">
        <p14:creationId xmlns:p14="http://schemas.microsoft.com/office/powerpoint/2010/main" val="4126990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5B8F1CCF-493C-C642-BF7E-B102D96F20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4297441" y="105611"/>
            <a:ext cx="4748588" cy="30576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593EE4-19E9-7E43-8B6B-86943A908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517" b="-1"/>
          <a:stretch/>
        </p:blipFill>
        <p:spPr>
          <a:xfrm>
            <a:off x="5505826" y="904389"/>
            <a:ext cx="1609455" cy="91529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2782553-1946-7144-91F6-42669E32AF96}"/>
              </a:ext>
            </a:extLst>
          </p:cNvPr>
          <p:cNvSpPr/>
          <p:nvPr/>
        </p:nvSpPr>
        <p:spPr>
          <a:xfrm>
            <a:off x="4326460" y="3136612"/>
            <a:ext cx="41895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 Associate to DATABASE</a:t>
            </a:r>
            <a:endParaRPr lang="en-TR" sz="3200" b="1" dirty="0">
              <a:solidFill>
                <a:schemeClr val="accent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A414271-7539-B940-A48C-43E0ADAF77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2947938" y="5247691"/>
            <a:ext cx="1094364" cy="126592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3866F05-2309-744E-8A71-436212B66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2056" y="5199218"/>
            <a:ext cx="2492093" cy="155317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AFB9EED-C702-F844-98A2-91E11DEBA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8728063" y="3299822"/>
            <a:ext cx="1394153" cy="161270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DFDD1C2-F495-6F4A-A3D7-FA08BF2DC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8254" y="904389"/>
            <a:ext cx="868136" cy="86813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F217BBB-1681-5A46-B86F-0C0FF91D2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154341" y="3962553"/>
            <a:ext cx="3995057" cy="2895447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94095D4-216E-0F40-8309-4176C0071E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517" b="-1"/>
          <a:stretch/>
        </p:blipFill>
        <p:spPr>
          <a:xfrm>
            <a:off x="1354285" y="4912531"/>
            <a:ext cx="1609455" cy="91529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14F8A08-4183-884B-9C6F-64E6ECE11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357" y="4942031"/>
            <a:ext cx="868136" cy="86813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2F50CC3-3E31-5E41-B69E-3BD6F5FEEE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4516" y="865593"/>
            <a:ext cx="1422792" cy="142279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01D7E81-1E3A-3F45-B484-C2530E0C093C}"/>
              </a:ext>
            </a:extLst>
          </p:cNvPr>
          <p:cNvSpPr txBox="1"/>
          <p:nvPr/>
        </p:nvSpPr>
        <p:spPr>
          <a:xfrm>
            <a:off x="7222072" y="2188061"/>
            <a:ext cx="1156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000" dirty="0"/>
              <a:t>Database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79FEDF1-5F21-2645-9241-3E835B6460F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866" r="50000" b="29328"/>
          <a:stretch/>
        </p:blipFill>
        <p:spPr>
          <a:xfrm rot="8500040">
            <a:off x="4530708" y="4143470"/>
            <a:ext cx="1879832" cy="107245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3A4694C-FFD3-474A-A1B5-2888B383AB0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866" r="50000" b="29328"/>
          <a:stretch/>
        </p:blipFill>
        <p:spPr>
          <a:xfrm rot="1550238" flipV="1">
            <a:off x="6204758" y="3954073"/>
            <a:ext cx="1729364" cy="130438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6FB028C-DF56-7142-9466-85A5144428F5}"/>
              </a:ext>
            </a:extLst>
          </p:cNvPr>
          <p:cNvSpPr txBox="1"/>
          <p:nvPr/>
        </p:nvSpPr>
        <p:spPr>
          <a:xfrm>
            <a:off x="6540499" y="5199218"/>
            <a:ext cx="23646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tr-TR"/>
            </a:defPPr>
            <a:lvl1pPr>
              <a:defRPr sz="3200"/>
            </a:lvl1pPr>
          </a:lstStyle>
          <a:p>
            <a:r>
              <a:rPr lang="en-TR" dirty="0">
                <a:solidFill>
                  <a:srgbClr val="0070C0"/>
                </a:solidFill>
              </a:rPr>
              <a:t>Host-Remote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846CE7-458C-B843-B2C0-98FC5C28835B}"/>
              </a:ext>
            </a:extLst>
          </p:cNvPr>
          <p:cNvSpPr txBox="1"/>
          <p:nvPr/>
        </p:nvSpPr>
        <p:spPr>
          <a:xfrm>
            <a:off x="4070738" y="5277713"/>
            <a:ext cx="10356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3200" dirty="0">
                <a:solidFill>
                  <a:srgbClr val="FF0000"/>
                </a:solidFill>
              </a:rPr>
              <a:t>Local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457B068-CA21-C94F-8780-F0BF272E0E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56412" y="4931132"/>
            <a:ext cx="871462" cy="87146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5B2ECE7-97AF-0C4E-B6D0-9029047222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69053" y="3849281"/>
            <a:ext cx="658098" cy="65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0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5B8F1CCF-493C-C642-BF7E-B102D96F20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4" t="10439" r="14400" b="10895"/>
          <a:stretch/>
        </p:blipFill>
        <p:spPr>
          <a:xfrm>
            <a:off x="1826772" y="0"/>
            <a:ext cx="8168128" cy="42698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9593EE4-19E9-7E43-8B6B-86943A908B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517" b="-1"/>
          <a:stretch/>
        </p:blipFill>
        <p:spPr>
          <a:xfrm>
            <a:off x="2123667" y="1665219"/>
            <a:ext cx="1609455" cy="91529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2F50CC3-3E31-5E41-B69E-3BD6F5FEE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844" y="1423518"/>
            <a:ext cx="1422792" cy="142279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01D7E81-1E3A-3F45-B484-C2530E0C093C}"/>
              </a:ext>
            </a:extLst>
          </p:cNvPr>
          <p:cNvSpPr txBox="1"/>
          <p:nvPr/>
        </p:nvSpPr>
        <p:spPr>
          <a:xfrm>
            <a:off x="6513827" y="885505"/>
            <a:ext cx="1156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000" dirty="0"/>
              <a:t>Database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C5B2ECE7-97AF-0C4E-B6D0-9029047222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3065" y="1423518"/>
            <a:ext cx="1122712" cy="14227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9A46FCC-6F6E-2842-B021-1D85B2F8DD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9415" y="1705405"/>
            <a:ext cx="868136" cy="86813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436D870-649E-904B-82BB-1A9B1F00821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1058" r="50000" b="33707"/>
          <a:stretch/>
        </p:blipFill>
        <p:spPr>
          <a:xfrm rot="10800000">
            <a:off x="6123233" y="1770206"/>
            <a:ext cx="1879832" cy="7294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D68A50-60A3-BD4A-985A-3C9AE99FCC29}"/>
              </a:ext>
            </a:extLst>
          </p:cNvPr>
          <p:cNvSpPr txBox="1"/>
          <p:nvPr/>
        </p:nvSpPr>
        <p:spPr>
          <a:xfrm>
            <a:off x="3211021" y="4551715"/>
            <a:ext cx="25735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</a:t>
            </a:r>
            <a:r>
              <a:rPr lang="en-TR" sz="5400" dirty="0"/>
              <a:t>ables 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5BC42-7ABB-0E45-8750-56C9CC3CC9E7}"/>
              </a:ext>
            </a:extLst>
          </p:cNvPr>
          <p:cNvSpPr txBox="1"/>
          <p:nvPr/>
        </p:nvSpPr>
        <p:spPr>
          <a:xfrm>
            <a:off x="7836882" y="2846309"/>
            <a:ext cx="1455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400" b="1" dirty="0"/>
              <a:t>clarusway</a:t>
            </a:r>
          </a:p>
        </p:txBody>
      </p:sp>
      <p:pic>
        <p:nvPicPr>
          <p:cNvPr id="28" name="Graphic 27" descr="User">
            <a:extLst>
              <a:ext uri="{FF2B5EF4-FFF2-40B4-BE49-F238E27FC236}">
                <a16:creationId xmlns:a16="http://schemas.microsoft.com/office/drawing/2014/main" id="{E2243698-45E8-CE4A-9C23-9F4AA70C71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12054" y="784525"/>
            <a:ext cx="1258961" cy="1258960"/>
          </a:xfrm>
          <a:prstGeom prst="rect">
            <a:avLst/>
          </a:prstGeom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3ED2B5-A10D-0347-B6DB-5140691CC5F2}"/>
              </a:ext>
            </a:extLst>
          </p:cNvPr>
          <p:cNvSpPr txBox="1"/>
          <p:nvPr/>
        </p:nvSpPr>
        <p:spPr>
          <a:xfrm>
            <a:off x="9443783" y="1873303"/>
            <a:ext cx="1127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800" b="1" dirty="0"/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445165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83866F05-2309-744E-8A71-436212B66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205" y="5063437"/>
            <a:ext cx="2492093" cy="155317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F217BBB-1681-5A46-B86F-0C0FF91D28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94" t="10439" r="14400" b="10895"/>
          <a:stretch/>
        </p:blipFill>
        <p:spPr>
          <a:xfrm>
            <a:off x="785166" y="710119"/>
            <a:ext cx="2143025" cy="22330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6FB028C-DF56-7142-9466-85A5144428F5}"/>
              </a:ext>
            </a:extLst>
          </p:cNvPr>
          <p:cNvSpPr txBox="1"/>
          <p:nvPr/>
        </p:nvSpPr>
        <p:spPr>
          <a:xfrm>
            <a:off x="5821663" y="2123080"/>
            <a:ext cx="14858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tr-TR"/>
            </a:defPPr>
            <a:lvl1pPr>
              <a:defRPr sz="3200"/>
            </a:lvl1pPr>
          </a:lstStyle>
          <a:p>
            <a:r>
              <a:rPr lang="en-TR" dirty="0">
                <a:solidFill>
                  <a:srgbClr val="0070C0"/>
                </a:solidFill>
              </a:rPr>
              <a:t>Remote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13A1C4-34F7-C24A-8206-FCF10C0CE8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94" t="10439" r="14400" b="10895"/>
          <a:stretch/>
        </p:blipFill>
        <p:spPr>
          <a:xfrm>
            <a:off x="8523549" y="1250252"/>
            <a:ext cx="2143024" cy="2047804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286ECD5-BFD9-B94C-9A02-1C9327C761A4}"/>
              </a:ext>
            </a:extLst>
          </p:cNvPr>
          <p:cNvCxnSpPr>
            <a:cxnSpLocks/>
          </p:cNvCxnSpPr>
          <p:nvPr/>
        </p:nvCxnSpPr>
        <p:spPr>
          <a:xfrm flipH="1">
            <a:off x="3853543" y="2185659"/>
            <a:ext cx="4536901" cy="29500"/>
          </a:xfrm>
          <a:prstGeom prst="straightConnector1">
            <a:avLst/>
          </a:prstGeom>
          <a:ln w="666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430BE4B-7894-3D41-B4C3-42F0C9383A2B}"/>
              </a:ext>
            </a:extLst>
          </p:cNvPr>
          <p:cNvSpPr txBox="1"/>
          <p:nvPr/>
        </p:nvSpPr>
        <p:spPr>
          <a:xfrm>
            <a:off x="5417040" y="164823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3200" dirty="0"/>
              <a:t>1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4B5416-198A-6B4A-B43B-9894F15FE55D}"/>
              </a:ext>
            </a:extLst>
          </p:cNvPr>
          <p:cNvCxnSpPr>
            <a:cxnSpLocks/>
          </p:cNvCxnSpPr>
          <p:nvPr/>
        </p:nvCxnSpPr>
        <p:spPr>
          <a:xfrm>
            <a:off x="3853543" y="2650663"/>
            <a:ext cx="4670006" cy="0"/>
          </a:xfrm>
          <a:prstGeom prst="straightConnector1">
            <a:avLst/>
          </a:prstGeom>
          <a:ln w="666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0347655-0571-9247-9EB1-FDF80C0F82B8}"/>
              </a:ext>
            </a:extLst>
          </p:cNvPr>
          <p:cNvSpPr txBox="1"/>
          <p:nvPr/>
        </p:nvSpPr>
        <p:spPr>
          <a:xfrm>
            <a:off x="5462725" y="276504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3200" dirty="0"/>
              <a:t>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A640E2D-8C54-7F47-8973-D061A7202382}"/>
              </a:ext>
            </a:extLst>
          </p:cNvPr>
          <p:cNvCxnSpPr>
            <a:cxnSpLocks/>
          </p:cNvCxnSpPr>
          <p:nvPr/>
        </p:nvCxnSpPr>
        <p:spPr>
          <a:xfrm>
            <a:off x="9783153" y="3220986"/>
            <a:ext cx="0" cy="1372548"/>
          </a:xfrm>
          <a:prstGeom prst="straightConnector1">
            <a:avLst/>
          </a:prstGeom>
          <a:ln w="666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50A8E0C-7CF4-F748-8731-D00D452828B3}"/>
              </a:ext>
            </a:extLst>
          </p:cNvPr>
          <p:cNvSpPr txBox="1"/>
          <p:nvPr/>
        </p:nvSpPr>
        <p:spPr>
          <a:xfrm>
            <a:off x="9763803" y="355802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800" dirty="0"/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F08773-D341-AF44-A83C-E470B177F53A}"/>
              </a:ext>
            </a:extLst>
          </p:cNvPr>
          <p:cNvSpPr txBox="1"/>
          <p:nvPr/>
        </p:nvSpPr>
        <p:spPr>
          <a:xfrm>
            <a:off x="8230797" y="3715711"/>
            <a:ext cx="14858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tr-TR"/>
            </a:defPPr>
            <a:lvl1pPr>
              <a:defRPr sz="3200"/>
            </a:lvl1pPr>
          </a:lstStyle>
          <a:p>
            <a:r>
              <a:rPr lang="en-TR" dirty="0">
                <a:solidFill>
                  <a:srgbClr val="0070C0"/>
                </a:solidFill>
              </a:rPr>
              <a:t>Remote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5E40FC-44FC-B449-94F5-F1D131270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969" y="1008214"/>
            <a:ext cx="1060106" cy="106010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A9A915C2-BC47-014E-B07B-F5A51B9BD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965" y="4935177"/>
            <a:ext cx="788479" cy="78847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18E4B12-1D61-CA4F-8579-4D5F93F25A5B}"/>
              </a:ext>
            </a:extLst>
          </p:cNvPr>
          <p:cNvSpPr txBox="1"/>
          <p:nvPr/>
        </p:nvSpPr>
        <p:spPr>
          <a:xfrm>
            <a:off x="8973725" y="576389"/>
            <a:ext cx="20167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Messenger</a:t>
            </a:r>
            <a:endParaRPr lang="en-TR" sz="3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2FBA74-83FB-9646-9F82-EDB8A917FA69}"/>
              </a:ext>
            </a:extLst>
          </p:cNvPr>
          <p:cNvSpPr txBox="1"/>
          <p:nvPr/>
        </p:nvSpPr>
        <p:spPr>
          <a:xfrm>
            <a:off x="8694269" y="1978106"/>
            <a:ext cx="1824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TR" sz="2800" dirty="0"/>
              <a:t>sql Client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18EA73-CF03-384A-B4C5-94FE58F22CD4}"/>
              </a:ext>
            </a:extLst>
          </p:cNvPr>
          <p:cNvSpPr txBox="1"/>
          <p:nvPr/>
        </p:nvSpPr>
        <p:spPr>
          <a:xfrm>
            <a:off x="270149" y="631303"/>
            <a:ext cx="2767182" cy="384618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T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EBFF512-F37B-A046-BCE1-B28B6670616C}"/>
              </a:ext>
            </a:extLst>
          </p:cNvPr>
          <p:cNvSpPr txBox="1"/>
          <p:nvPr/>
        </p:nvSpPr>
        <p:spPr>
          <a:xfrm>
            <a:off x="785166" y="3954272"/>
            <a:ext cx="1196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800" dirty="0"/>
              <a:t>Private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ED8BF7-43AA-0049-A990-195EEC5B7FC5}"/>
              </a:ext>
            </a:extLst>
          </p:cNvPr>
          <p:cNvSpPr txBox="1"/>
          <p:nvPr/>
        </p:nvSpPr>
        <p:spPr>
          <a:xfrm rot="16200000">
            <a:off x="8764994" y="3458468"/>
            <a:ext cx="1997619" cy="4608815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TR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30DEFB-A219-5649-BF8A-2914C5F001C0}"/>
              </a:ext>
            </a:extLst>
          </p:cNvPr>
          <p:cNvSpPr txBox="1"/>
          <p:nvPr/>
        </p:nvSpPr>
        <p:spPr>
          <a:xfrm>
            <a:off x="6337819" y="5600091"/>
            <a:ext cx="1196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sz="2800" dirty="0"/>
              <a:t>Private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A46DE0E-6B4A-9E4B-ADF0-BC0A598D0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166" y="1432869"/>
            <a:ext cx="868136" cy="86813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7098B23-9130-AA44-B29A-E2EA0D3097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0910" y="1402692"/>
            <a:ext cx="871462" cy="87146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D9D9624-2923-6D44-A7CF-BCA12D89569E}"/>
              </a:ext>
            </a:extLst>
          </p:cNvPr>
          <p:cNvSpPr txBox="1"/>
          <p:nvPr/>
        </p:nvSpPr>
        <p:spPr>
          <a:xfrm>
            <a:off x="1028858" y="2894856"/>
            <a:ext cx="1597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  <a:r>
              <a:rPr lang="en-TR" dirty="0"/>
              <a:t>ordpress EC2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574960-0E76-A24C-9D9B-A4961803EB37}"/>
              </a:ext>
            </a:extLst>
          </p:cNvPr>
          <p:cNvSpPr txBox="1"/>
          <p:nvPr/>
        </p:nvSpPr>
        <p:spPr>
          <a:xfrm>
            <a:off x="182795" y="5147524"/>
            <a:ext cx="6087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Prerequisite:</a:t>
            </a:r>
            <a:r>
              <a:rPr lang="en-US" sz="2400" dirty="0"/>
              <a:t> </a:t>
            </a:r>
            <a:r>
              <a:rPr lang="en-US" sz="2400" b="1" dirty="0"/>
              <a:t>1 -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M</a:t>
            </a:r>
            <a:r>
              <a:rPr lang="en-TR" sz="2400" b="1" dirty="0">
                <a:solidFill>
                  <a:srgbClr val="00B050"/>
                </a:solidFill>
              </a:rPr>
              <a:t>sql Client to Messenger EC2</a:t>
            </a:r>
          </a:p>
          <a:p>
            <a:r>
              <a:rPr lang="en-TR" sz="2400" b="1" dirty="0"/>
              <a:t>                        2- </a:t>
            </a:r>
            <a:r>
              <a:rPr lang="en-TR" sz="2400" b="1" dirty="0">
                <a:solidFill>
                  <a:srgbClr val="0070C0"/>
                </a:solidFill>
              </a:rPr>
              <a:t>Clarusway database in RDS</a:t>
            </a:r>
          </a:p>
          <a:p>
            <a:r>
              <a:rPr lang="en-US" sz="2400" dirty="0"/>
              <a:t> </a:t>
            </a:r>
            <a:endParaRPr lang="en-TR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78C368-5E5E-3F48-B0A7-107E1CCDD6CB}"/>
              </a:ext>
            </a:extLst>
          </p:cNvPr>
          <p:cNvSpPr/>
          <p:nvPr/>
        </p:nvSpPr>
        <p:spPr>
          <a:xfrm>
            <a:off x="3812748" y="59534"/>
            <a:ext cx="51582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TR" sz="3600" b="1" dirty="0">
                <a:solidFill>
                  <a:schemeClr val="accent1"/>
                </a:solidFill>
              </a:rPr>
              <a:t>Stage-2- Dump Database </a:t>
            </a:r>
          </a:p>
        </p:txBody>
      </p:sp>
    </p:spTree>
    <p:extLst>
      <p:ext uri="{BB962C8B-B14F-4D97-AF65-F5344CB8AC3E}">
        <p14:creationId xmlns:p14="http://schemas.microsoft.com/office/powerpoint/2010/main" val="18766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12902</TotalTime>
  <Words>284</Words>
  <Application>Microsoft Macintosh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</vt:lpstr>
      <vt:lpstr>Calibri</vt:lpstr>
      <vt:lpstr>Calibri Light</vt:lpstr>
      <vt:lpstr>H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osvaldo@clarusway.com</dc:creator>
  <cp:lastModifiedBy>osvaldo@clarusway.com</cp:lastModifiedBy>
  <cp:revision>102</cp:revision>
  <dcterms:created xsi:type="dcterms:W3CDTF">2020-05-11T18:07:22Z</dcterms:created>
  <dcterms:modified xsi:type="dcterms:W3CDTF">2020-06-10T20:21:36Z</dcterms:modified>
</cp:coreProperties>
</file>

<file path=docProps/thumbnail.jpeg>
</file>